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9" r:id="rId2"/>
    <p:sldId id="373" r:id="rId3"/>
    <p:sldId id="475" r:id="rId4"/>
    <p:sldId id="488" r:id="rId5"/>
    <p:sldId id="489" r:id="rId6"/>
    <p:sldId id="490" r:id="rId7"/>
    <p:sldId id="433" r:id="rId8"/>
    <p:sldId id="470" r:id="rId9"/>
    <p:sldId id="471" r:id="rId10"/>
    <p:sldId id="472" r:id="rId11"/>
    <p:sldId id="431" r:id="rId12"/>
    <p:sldId id="432" r:id="rId13"/>
    <p:sldId id="464" r:id="rId14"/>
    <p:sldId id="465" r:id="rId15"/>
    <p:sldId id="466" r:id="rId16"/>
    <p:sldId id="446" r:id="rId17"/>
    <p:sldId id="467" r:id="rId18"/>
    <p:sldId id="469" r:id="rId19"/>
    <p:sldId id="468" r:id="rId20"/>
    <p:sldId id="486" r:id="rId21"/>
    <p:sldId id="476" r:id="rId22"/>
    <p:sldId id="477" r:id="rId23"/>
    <p:sldId id="478" r:id="rId24"/>
    <p:sldId id="479" r:id="rId25"/>
    <p:sldId id="474" r:id="rId26"/>
    <p:sldId id="473" r:id="rId27"/>
    <p:sldId id="480" r:id="rId28"/>
    <p:sldId id="481" r:id="rId29"/>
    <p:sldId id="482" r:id="rId30"/>
    <p:sldId id="487" r:id="rId31"/>
    <p:sldId id="483" r:id="rId32"/>
    <p:sldId id="448" r:id="rId33"/>
    <p:sldId id="401" r:id="rId34"/>
    <p:sldId id="454" r:id="rId35"/>
    <p:sldId id="455" r:id="rId36"/>
    <p:sldId id="453" r:id="rId37"/>
    <p:sldId id="457" r:id="rId38"/>
    <p:sldId id="484" r:id="rId39"/>
    <p:sldId id="458" r:id="rId40"/>
    <p:sldId id="459" r:id="rId41"/>
    <p:sldId id="485" r:id="rId42"/>
    <p:sldId id="460" r:id="rId43"/>
    <p:sldId id="461" r:id="rId44"/>
    <p:sldId id="462" r:id="rId45"/>
    <p:sldId id="374" r:id="rId46"/>
    <p:sldId id="37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0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0DDF8-3975-334B-9567-ABD73A927FA4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772AA-36C2-4846-861A-69DDC769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17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9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71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6493-EDE4-4AEA-9CD4-38A935C1EF60}" type="datetime1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C7E7-2313-4E20-B4C9-FBAE3284453F}" type="datetime1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3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6F80-F74F-414C-AAA3-E72A79347FA5}" type="datetime1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4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86808-8DAD-4964-A052-5EA514916EEF}" type="datetime1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9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9BB59-B470-47E5-8892-C68FE607094E}" type="datetime1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8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09F2F-4FBF-4EF4-9913-A060D8680BC2}" type="datetime1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59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5E89-0C17-4577-81E5-77445DF4F77F}" type="datetime1">
              <a:rPr lang="en-US" smtClean="0"/>
              <a:t>9/17/2019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5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80C5-8EB8-49B1-BE22-E64A3A9EA057}" type="datetime1">
              <a:rPr lang="en-US" smtClean="0"/>
              <a:t>9/17/2019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25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E366-4A0A-4DC2-A864-28E16DF0951A}" type="datetime1">
              <a:rPr lang="en-US" smtClean="0"/>
              <a:t>9/17/2019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99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CFA4-F364-4CAB-9761-B7AFB2793E3E}" type="datetime1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41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A354-4F4A-4BA0-BCCB-2623F7B4E3EA}" type="datetime1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08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1898D-9BC1-483B-A689-6B5729313223}" type="datetime1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3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businessinsider/status/1173794704506400773?s=20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.png"/><Relationship Id="rId4" Type="http://schemas.openxmlformats.org/officeDocument/2006/relationships/image" Target="../media/image3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witter.com/businessinsider/status/1173794704506400773?s=20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64708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Class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BUS 696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Prof. Jonathan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Hersh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12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6D6E29-C99F-4698-987D-5AD70EB04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" y="1231821"/>
            <a:ext cx="6048210" cy="3024105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05977" y="125081"/>
            <a:ext cx="10103352" cy="1231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solidFill>
                  <a:schemeClr val="accent1"/>
                </a:solidFill>
              </a:rPr>
              <a:t>Transforming Outcome Variable: Log Transform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4764B0C4-7D19-470A-9EBF-9A50510309F3}"/>
              </a:ext>
            </a:extLst>
          </p:cNvPr>
          <p:cNvSpPr/>
          <p:nvPr/>
        </p:nvSpPr>
        <p:spPr>
          <a:xfrm>
            <a:off x="1315781" y="1231821"/>
            <a:ext cx="1356101" cy="406155"/>
          </a:xfrm>
          <a:prstGeom prst="frame">
            <a:avLst>
              <a:gd name="adj1" fmla="val 786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D1B5A4-382A-453D-B754-672D9087E0E8}"/>
              </a:ext>
            </a:extLst>
          </p:cNvPr>
          <p:cNvSpPr txBox="1"/>
          <p:nvPr/>
        </p:nvSpPr>
        <p:spPr>
          <a:xfrm>
            <a:off x="439088" y="4643384"/>
            <a:ext cx="90902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Log-log coefficients (</a:t>
            </a:r>
            <a:r>
              <a:rPr lang="en-US" sz="2400" b="1" dirty="0" err="1"/>
              <a:t>logbudgetM</a:t>
            </a:r>
            <a:r>
              <a:rPr lang="en-US" sz="2400" b="1" dirty="0"/>
              <a:t>) have a special interpretation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be interpreted as elasticities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E.g. 1% change in log(X) leads to a coefficient % change in Y</a:t>
            </a:r>
          </a:p>
          <a:p>
            <a:endParaRPr lang="en-US" sz="2400" dirty="0"/>
          </a:p>
        </p:txBody>
      </p:sp>
      <p:pic>
        <p:nvPicPr>
          <p:cNvPr id="1026" name="Picture 2" descr="https://i.imgflip.com/3adv9h.jpg">
            <a:extLst>
              <a:ext uri="{FF2B5EF4-FFF2-40B4-BE49-F238E27FC236}">
                <a16:creationId xmlns:a16="http://schemas.microsoft.com/office/drawing/2014/main" id="{33F40E3B-28F3-44BB-9854-21400F5C1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904" y="1356101"/>
            <a:ext cx="3228314" cy="259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4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Factor: Switches, Continuous: Sliders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2A8040-2C09-5E40-AAF2-5CA365D9A0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744" r="72148"/>
          <a:stretch/>
        </p:blipFill>
        <p:spPr>
          <a:xfrm>
            <a:off x="1022688" y="3966512"/>
            <a:ext cx="2309447" cy="19680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7F3D34-BFD5-A648-87D6-FF0CE90D9A86}"/>
              </a:ext>
            </a:extLst>
          </p:cNvPr>
          <p:cNvSpPr/>
          <p:nvPr/>
        </p:nvSpPr>
        <p:spPr>
          <a:xfrm>
            <a:off x="1824659" y="6187573"/>
            <a:ext cx="8656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rPr>
              <a:t>Source: 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rPr>
              <a:t>twitter.com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rPr>
              <a:t>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rPr>
              <a:t>andrewheiss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rPr>
              <a:t>/status/1171084259660107777?s=20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DDA65-D1D3-4809-A2BE-E8EC41DF1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4" t="18309" r="75949" b="46605"/>
          <a:stretch/>
        </p:blipFill>
        <p:spPr>
          <a:xfrm>
            <a:off x="1247414" y="2008922"/>
            <a:ext cx="1518834" cy="15963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59EB3F-95CB-414A-818E-BF2E57B5C977}"/>
                  </a:ext>
                </a:extLst>
              </p:cNvPr>
              <p:cNvSpPr txBox="1"/>
              <p:nvPr/>
            </p:nvSpPr>
            <p:spPr>
              <a:xfrm>
                <a:off x="3254644" y="2444452"/>
                <a:ext cx="6989735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𝑔𝑟𝑜𝑠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𝑏𝑢𝑑𝑔𝑒𝑡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𝑖𝑚𝑑𝑏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𝑠𝑐𝑜𝑟𝑒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59EB3F-95CB-414A-818E-BF2E57B5C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644" y="2444452"/>
                <a:ext cx="6989735" cy="491738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3FB3D4-668E-4791-92F0-D744B8688161}"/>
                  </a:ext>
                </a:extLst>
              </p:cNvPr>
              <p:cNvSpPr txBox="1"/>
              <p:nvPr/>
            </p:nvSpPr>
            <p:spPr>
              <a:xfrm>
                <a:off x="3332135" y="4524242"/>
                <a:ext cx="6989735" cy="852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𝑔𝑟𝑜𝑠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𝑆𝑡𝑒𝑣𝑒𝑛𝑆𝑝𝑖𝑒𝑙𝑏𝑒𝑟𝑔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𝑀𝑖𝑐h𝑎𝑒𝑙𝐵𝑎𝑦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3FB3D4-668E-4791-92F0-D744B8688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35" y="4524242"/>
                <a:ext cx="6989735" cy="852541"/>
              </a:xfrm>
              <a:prstGeom prst="rect">
                <a:avLst/>
              </a:prstGeom>
              <a:blipFill>
                <a:blip r:embed="rId4"/>
                <a:stretch>
                  <a:fillRect b="-6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081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Factor: Switches, Continuous: Sliders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CD1AA1-3FAC-0F4F-AE5D-5E297AA266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07" r="75269"/>
          <a:stretch/>
        </p:blipFill>
        <p:spPr>
          <a:xfrm>
            <a:off x="1052053" y="2061275"/>
            <a:ext cx="2334327" cy="38887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652EB2-FA1B-6A4E-AC32-40BBCC28537E}"/>
              </a:ext>
            </a:extLst>
          </p:cNvPr>
          <p:cNvSpPr/>
          <p:nvPr/>
        </p:nvSpPr>
        <p:spPr>
          <a:xfrm>
            <a:off x="1824659" y="6187573"/>
            <a:ext cx="8656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rPr>
              <a:t>Source: 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rPr>
              <a:t>twitter.com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rPr>
              <a:t>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rPr>
              <a:t>andrewheiss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rPr>
              <a:t>/status/1171084259660107777?s=20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B8C41A-A0E4-4737-A4DA-D9569DA82AAC}"/>
                  </a:ext>
                </a:extLst>
              </p:cNvPr>
              <p:cNvSpPr txBox="1"/>
              <p:nvPr/>
            </p:nvSpPr>
            <p:spPr>
              <a:xfrm>
                <a:off x="3835830" y="2831910"/>
                <a:ext cx="6989735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𝑔𝑟𝑜𝑠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𝑏𝑢𝑑𝑔𝑒𝑡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𝑖𝑚𝑑𝑏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𝑠𝑐𝑜𝑟𝑒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B8C41A-A0E4-4737-A4DA-D9569DA82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830" y="2831910"/>
                <a:ext cx="6989735" cy="491738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C44AB1-4A0B-4ACC-914F-F31741D34E8D}"/>
                  </a:ext>
                </a:extLst>
              </p:cNvPr>
              <p:cNvSpPr txBox="1"/>
              <p:nvPr/>
            </p:nvSpPr>
            <p:spPr>
              <a:xfrm>
                <a:off x="3748006" y="4278055"/>
                <a:ext cx="6989735" cy="1225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𝑔𝑟𝑜𝑠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𝑏𝑢𝑑𝑔𝑒𝑡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𝑖𝑚𝑑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  <m:t>𝑠𝑐𝑜𝑟𝑒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𝑀𝑖𝑐h𝑎𝑒𝑙𝐵𝑎𝑦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𝑆𝑡𝑒𝑣𝑒𝑛𝑆𝑝𝑖𝑒𝑙𝑏𝑒𝑟𝑔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C44AB1-4A0B-4ACC-914F-F31741D34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006" y="4278055"/>
                <a:ext cx="6989735" cy="1225464"/>
              </a:xfrm>
              <a:prstGeom prst="rect">
                <a:avLst/>
              </a:prstGeom>
              <a:blipFill>
                <a:blip r:embed="rId4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580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“Base” Levels and Factors: Data Frame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656A537-7E05-4380-B92C-6B92F6F3C59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77066" y="1712563"/>
          <a:ext cx="5908995" cy="3897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8002">
                  <a:extLst>
                    <a:ext uri="{9D8B030D-6E8A-4147-A177-3AD203B41FA5}">
                      <a16:colId xmlns:a16="http://schemas.microsoft.com/office/drawing/2014/main" val="1432070330"/>
                    </a:ext>
                  </a:extLst>
                </a:gridCol>
                <a:gridCol w="1378002">
                  <a:extLst>
                    <a:ext uri="{9D8B030D-6E8A-4147-A177-3AD203B41FA5}">
                      <a16:colId xmlns:a16="http://schemas.microsoft.com/office/drawing/2014/main" val="1359393145"/>
                    </a:ext>
                  </a:extLst>
                </a:gridCol>
                <a:gridCol w="1423863">
                  <a:extLst>
                    <a:ext uri="{9D8B030D-6E8A-4147-A177-3AD203B41FA5}">
                      <a16:colId xmlns:a16="http://schemas.microsoft.com/office/drawing/2014/main" val="3096716998"/>
                    </a:ext>
                  </a:extLst>
                </a:gridCol>
                <a:gridCol w="1729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2273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39284"/>
                  </a:ext>
                </a:extLst>
              </a:tr>
              <a:tr h="66311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“A”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722820"/>
                  </a:ext>
                </a:extLst>
              </a:tr>
              <a:tr h="66311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-0.5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“B”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62148"/>
                  </a:ext>
                </a:extLst>
              </a:tr>
              <a:tr h="66311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-0.3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“B”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922291"/>
                  </a:ext>
                </a:extLst>
              </a:tr>
              <a:tr h="66311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“A”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323063"/>
                  </a:ext>
                </a:extLst>
              </a:tr>
              <a:tr h="66311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-0.8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“C”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433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560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10064606" cy="1300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model.matrix</a:t>
            </a:r>
            <a:r>
              <a:rPr lang="en-US" dirty="0">
                <a:solidFill>
                  <a:schemeClr val="accent1"/>
                </a:solidFill>
              </a:rPr>
              <a:t>(): From Factors to Dummy Variables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656A537-7E05-4380-B92C-6B92F6F3C59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77066" y="1712563"/>
          <a:ext cx="5908993" cy="3897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249">
                  <a:extLst>
                    <a:ext uri="{9D8B030D-6E8A-4147-A177-3AD203B41FA5}">
                      <a16:colId xmlns:a16="http://schemas.microsoft.com/office/drawing/2014/main" val="2932889654"/>
                    </a:ext>
                  </a:extLst>
                </a:gridCol>
                <a:gridCol w="833847">
                  <a:extLst>
                    <a:ext uri="{9D8B030D-6E8A-4147-A177-3AD203B41FA5}">
                      <a16:colId xmlns:a16="http://schemas.microsoft.com/office/drawing/2014/main" val="1359393145"/>
                    </a:ext>
                  </a:extLst>
                </a:gridCol>
                <a:gridCol w="1101527">
                  <a:extLst>
                    <a:ext uri="{9D8B030D-6E8A-4147-A177-3AD203B41FA5}">
                      <a16:colId xmlns:a16="http://schemas.microsoft.com/office/drawing/2014/main" val="3096716998"/>
                    </a:ext>
                  </a:extLst>
                </a:gridCol>
                <a:gridCol w="1337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7685">
                  <a:extLst>
                    <a:ext uri="{9D8B030D-6E8A-4147-A177-3AD203B41FA5}">
                      <a16:colId xmlns:a16="http://schemas.microsoft.com/office/drawing/2014/main" val="430672637"/>
                    </a:ext>
                  </a:extLst>
                </a:gridCol>
              </a:tblGrid>
              <a:tr h="582273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x2_A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X2_B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39284"/>
                  </a:ext>
                </a:extLst>
              </a:tr>
              <a:tr h="66311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722820"/>
                  </a:ext>
                </a:extLst>
              </a:tr>
              <a:tr h="66311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-0.5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62148"/>
                  </a:ext>
                </a:extLst>
              </a:tr>
              <a:tr h="66311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-0.3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922291"/>
                  </a:ext>
                </a:extLst>
              </a:tr>
              <a:tr h="66311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323063"/>
                  </a:ext>
                </a:extLst>
              </a:tr>
              <a:tr h="66311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-0.8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43313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4326755-F81A-4C03-AE09-533E07C945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353477" y="1712562"/>
          <a:ext cx="2255004" cy="389782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55004">
                  <a:extLst>
                    <a:ext uri="{9D8B030D-6E8A-4147-A177-3AD203B41FA5}">
                      <a16:colId xmlns:a16="http://schemas.microsoft.com/office/drawing/2014/main" val="4222616174"/>
                    </a:ext>
                  </a:extLst>
                </a:gridCol>
              </a:tblGrid>
              <a:tr h="582273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185140"/>
                  </a:ext>
                </a:extLst>
              </a:tr>
              <a:tr h="66311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“A”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39787"/>
                  </a:ext>
                </a:extLst>
              </a:tr>
              <a:tr h="66311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“B”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012562"/>
                  </a:ext>
                </a:extLst>
              </a:tr>
              <a:tr h="66311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“B”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03891"/>
                  </a:ext>
                </a:extLst>
              </a:tr>
              <a:tr h="66311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“A”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799479"/>
                  </a:ext>
                </a:extLst>
              </a:tr>
              <a:tr h="66311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“C”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453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242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10064606" cy="1300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Why Does Every Factor Level Not Get Its Own Dummy Variable?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656A537-7E05-4380-B92C-6B92F6F3C59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33593" y="1853921"/>
          <a:ext cx="5377916" cy="386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137">
                  <a:extLst>
                    <a:ext uri="{9D8B030D-6E8A-4147-A177-3AD203B41FA5}">
                      <a16:colId xmlns:a16="http://schemas.microsoft.com/office/drawing/2014/main" val="1511852049"/>
                    </a:ext>
                  </a:extLst>
                </a:gridCol>
                <a:gridCol w="791137">
                  <a:extLst>
                    <a:ext uri="{9D8B030D-6E8A-4147-A177-3AD203B41FA5}">
                      <a16:colId xmlns:a16="http://schemas.microsoft.com/office/drawing/2014/main" val="1359393145"/>
                    </a:ext>
                  </a:extLst>
                </a:gridCol>
                <a:gridCol w="817467">
                  <a:extLst>
                    <a:ext uri="{9D8B030D-6E8A-4147-A177-3AD203B41FA5}">
                      <a16:colId xmlns:a16="http://schemas.microsoft.com/office/drawing/2014/main" val="3096716998"/>
                    </a:ext>
                  </a:extLst>
                </a:gridCol>
                <a:gridCol w="992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2725">
                  <a:extLst>
                    <a:ext uri="{9D8B030D-6E8A-4147-A177-3AD203B41FA5}">
                      <a16:colId xmlns:a16="http://schemas.microsoft.com/office/drawing/2014/main" val="430672637"/>
                    </a:ext>
                  </a:extLst>
                </a:gridCol>
                <a:gridCol w="992725">
                  <a:extLst>
                    <a:ext uri="{9D8B030D-6E8A-4147-A177-3AD203B41FA5}">
                      <a16:colId xmlns:a16="http://schemas.microsoft.com/office/drawing/2014/main" val="3929343528"/>
                    </a:ext>
                  </a:extLst>
                </a:gridCol>
              </a:tblGrid>
              <a:tr h="54523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x2_A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X2_B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X2_C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39284"/>
                  </a:ext>
                </a:extLst>
              </a:tr>
              <a:tr h="62092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722820"/>
                  </a:ext>
                </a:extLst>
              </a:tr>
              <a:tr h="62092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-0.5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62148"/>
                  </a:ext>
                </a:extLst>
              </a:tr>
              <a:tr h="62092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-0.3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922291"/>
                  </a:ext>
                </a:extLst>
              </a:tr>
              <a:tr h="62092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323063"/>
                  </a:ext>
                </a:extLst>
              </a:tr>
              <a:tr h="62092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-0.8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43313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4326755-F81A-4C03-AE09-533E07C945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9158" y="1878106"/>
          <a:ext cx="1294359" cy="36014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4359">
                  <a:extLst>
                    <a:ext uri="{9D8B030D-6E8A-4147-A177-3AD203B41FA5}">
                      <a16:colId xmlns:a16="http://schemas.microsoft.com/office/drawing/2014/main" val="4222616174"/>
                    </a:ext>
                  </a:extLst>
                </a:gridCol>
              </a:tblGrid>
              <a:tr h="5380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185140"/>
                  </a:ext>
                </a:extLst>
              </a:tr>
              <a:tr h="61269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“A”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39787"/>
                  </a:ext>
                </a:extLst>
              </a:tr>
              <a:tr h="61269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“B”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012562"/>
                  </a:ext>
                </a:extLst>
              </a:tr>
              <a:tr h="61269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“B”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03891"/>
                  </a:ext>
                </a:extLst>
              </a:tr>
              <a:tr h="61269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“A”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799479"/>
                  </a:ext>
                </a:extLst>
              </a:tr>
              <a:tr h="61269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“C”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453430"/>
                  </a:ext>
                </a:extLst>
              </a:tr>
            </a:tbl>
          </a:graphicData>
        </a:graphic>
      </p:graphicFrame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F245D899-9CCB-45FE-AE72-088F5C114F56}"/>
              </a:ext>
            </a:extLst>
          </p:cNvPr>
          <p:cNvSpPr/>
          <p:nvPr/>
        </p:nvSpPr>
        <p:spPr>
          <a:xfrm>
            <a:off x="5703380" y="2613340"/>
            <a:ext cx="1108128" cy="2533972"/>
          </a:xfrm>
          <a:prstGeom prst="noSmoking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7D2F39-A9FA-42FA-9D81-6D8BBDFFACC4}"/>
                  </a:ext>
                </a:extLst>
              </p:cNvPr>
              <p:cNvSpPr txBox="1"/>
              <p:nvPr/>
            </p:nvSpPr>
            <p:spPr>
              <a:xfrm>
                <a:off x="9237447" y="1689315"/>
                <a:ext cx="248706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Why? Because estimates are computed as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7D2F39-A9FA-42FA-9D81-6D8BBDFFA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447" y="1689315"/>
                <a:ext cx="2487064" cy="1323439"/>
              </a:xfrm>
              <a:prstGeom prst="rect">
                <a:avLst/>
              </a:prstGeom>
              <a:blipFill>
                <a:blip r:embed="rId2"/>
                <a:stretch>
                  <a:fillRect l="-2451" t="-2304" b="-3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0FDA75-C31B-4277-BAF9-55EA5815B2D0}"/>
                  </a:ext>
                </a:extLst>
              </p:cNvPr>
              <p:cNvSpPr txBox="1"/>
              <p:nvPr/>
            </p:nvSpPr>
            <p:spPr>
              <a:xfrm>
                <a:off x="9237447" y="3332234"/>
                <a:ext cx="2487064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Linear algebra requires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be full column rank i.e. each column of X must be linearly independent.</a:t>
                </a:r>
              </a:p>
              <a:p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Intercept + X2_A + X_B + X2_C only “span” 3 dimensions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0FDA75-C31B-4277-BAF9-55EA5815B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447" y="3332234"/>
                <a:ext cx="2487064" cy="3170099"/>
              </a:xfrm>
              <a:prstGeom prst="rect">
                <a:avLst/>
              </a:prstGeom>
              <a:blipFill>
                <a:blip r:embed="rId3"/>
                <a:stretch>
                  <a:fillRect l="-2451" t="-1154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280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31984" y="94593"/>
            <a:ext cx="10721816" cy="1387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Including Qualitative Predictors (Dummy Variables)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3DB75D-7EF1-49A3-9C95-F7E95339B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84" y="1481958"/>
            <a:ext cx="6994814" cy="25728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F9EAF6-9995-4D8E-8A60-18D6DA9C7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84" y="4301109"/>
            <a:ext cx="5189853" cy="20552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EE4DEC-BC19-4908-8296-1B5420641C27}"/>
              </a:ext>
            </a:extLst>
          </p:cNvPr>
          <p:cNvSpPr txBox="1"/>
          <p:nvPr/>
        </p:nvSpPr>
        <p:spPr>
          <a:xfrm>
            <a:off x="6509082" y="4360359"/>
            <a:ext cx="46806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Every qualitative predictor (factor) has been transformed into a column of binary information corresponding to that factor level</a:t>
            </a:r>
          </a:p>
        </p:txBody>
      </p:sp>
    </p:spTree>
    <p:extLst>
      <p:ext uri="{BB962C8B-B14F-4D97-AF65-F5344CB8AC3E}">
        <p14:creationId xmlns:p14="http://schemas.microsoft.com/office/powerpoint/2010/main" val="55467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137540"/>
            <a:ext cx="10064606" cy="1300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Excluded Base Level of Factor Becomes Base Level for Interpretation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AECDA59-7A23-4358-9F69-8AF6118B838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9778" y="1907458"/>
          <a:ext cx="5862501" cy="3043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8034">
                  <a:extLst>
                    <a:ext uri="{9D8B030D-6E8A-4147-A177-3AD203B41FA5}">
                      <a16:colId xmlns:a16="http://schemas.microsoft.com/office/drawing/2014/main" val="2932889654"/>
                    </a:ext>
                  </a:extLst>
                </a:gridCol>
                <a:gridCol w="827287">
                  <a:extLst>
                    <a:ext uri="{9D8B030D-6E8A-4147-A177-3AD203B41FA5}">
                      <a16:colId xmlns:a16="http://schemas.microsoft.com/office/drawing/2014/main" val="1359393145"/>
                    </a:ext>
                  </a:extLst>
                </a:gridCol>
                <a:gridCol w="1092860">
                  <a:extLst>
                    <a:ext uri="{9D8B030D-6E8A-4147-A177-3AD203B41FA5}">
                      <a16:colId xmlns:a16="http://schemas.microsoft.com/office/drawing/2014/main" val="3096716998"/>
                    </a:ext>
                  </a:extLst>
                </a:gridCol>
                <a:gridCol w="1327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7160">
                  <a:extLst>
                    <a:ext uri="{9D8B030D-6E8A-4147-A177-3AD203B41FA5}">
                      <a16:colId xmlns:a16="http://schemas.microsoft.com/office/drawing/2014/main" val="430672637"/>
                    </a:ext>
                  </a:extLst>
                </a:gridCol>
              </a:tblGrid>
              <a:tr h="677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x2_A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X2_B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39284"/>
                  </a:ext>
                </a:extLst>
              </a:tr>
              <a:tr h="473023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722820"/>
                  </a:ext>
                </a:extLst>
              </a:tr>
              <a:tr h="473023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-0.5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62148"/>
                  </a:ext>
                </a:extLst>
              </a:tr>
              <a:tr h="473023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-0.3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922291"/>
                  </a:ext>
                </a:extLst>
              </a:tr>
              <a:tr h="473023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323063"/>
                  </a:ext>
                </a:extLst>
              </a:tr>
              <a:tr h="473023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-0.8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4331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4F9335-6DCF-4D1D-88FE-529FD647369F}"/>
                  </a:ext>
                </a:extLst>
              </p:cNvPr>
              <p:cNvSpPr txBox="1"/>
              <p:nvPr/>
            </p:nvSpPr>
            <p:spPr>
              <a:xfrm>
                <a:off x="3150235" y="1488214"/>
                <a:ext cx="5109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4F9335-6DCF-4D1D-88FE-529FD6473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235" y="1488214"/>
                <a:ext cx="510974" cy="369332"/>
              </a:xfrm>
              <a:prstGeom prst="rect">
                <a:avLst/>
              </a:prstGeom>
              <a:blipFill>
                <a:blip r:embed="rId2"/>
                <a:stretch>
                  <a:fillRect l="-21429" r="-4762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370D34-B1BA-4AAA-B024-16BC9FD6C261}"/>
                  </a:ext>
                </a:extLst>
              </p:cNvPr>
              <p:cNvSpPr txBox="1"/>
              <p:nvPr/>
            </p:nvSpPr>
            <p:spPr>
              <a:xfrm>
                <a:off x="4240282" y="1488214"/>
                <a:ext cx="745589" cy="3817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2_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370D34-B1BA-4AAA-B024-16BC9FD6C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282" y="1488214"/>
                <a:ext cx="745589" cy="381708"/>
              </a:xfrm>
              <a:prstGeom prst="rect">
                <a:avLst/>
              </a:prstGeom>
              <a:blipFill>
                <a:blip r:embed="rId3"/>
                <a:stretch>
                  <a:fillRect l="-14754" r="-4098" b="-31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E6C5E7-4C6A-4937-B214-B3AFAA346FAA}"/>
                  </a:ext>
                </a:extLst>
              </p:cNvPr>
              <p:cNvSpPr txBox="1"/>
              <p:nvPr/>
            </p:nvSpPr>
            <p:spPr>
              <a:xfrm>
                <a:off x="5433643" y="1475838"/>
                <a:ext cx="752642" cy="3817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2_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E6C5E7-4C6A-4937-B214-B3AFAA346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643" y="1475838"/>
                <a:ext cx="752642" cy="381708"/>
              </a:xfrm>
              <a:prstGeom prst="rect">
                <a:avLst/>
              </a:prstGeom>
              <a:blipFill>
                <a:blip r:embed="rId4"/>
                <a:stretch>
                  <a:fillRect l="-13710" r="-2419" b="-31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520E03-3A04-4F7C-830A-EBF7DDB07A98}"/>
                  </a:ext>
                </a:extLst>
              </p:cNvPr>
              <p:cNvSpPr txBox="1"/>
              <p:nvPr/>
            </p:nvSpPr>
            <p:spPr>
              <a:xfrm>
                <a:off x="6883461" y="2228670"/>
                <a:ext cx="4631779" cy="6051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Interpreting Coefficients: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: We estimate y will increase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for each unit increase in x1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2_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: We estimate y will increase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if it is of category A</a:t>
                </a:r>
                <a:r>
                  <a:rPr lang="en-US" sz="2400" dirty="0"/>
                  <a:t> </a:t>
                </a:r>
                <a:r>
                  <a:rPr lang="en-US" sz="2400" u="sng" dirty="0"/>
                  <a:t>relative to category C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2_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dirty="0"/>
                  <a:t>: We estimate y will increase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2_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if it is of category B </a:t>
                </a:r>
                <a:r>
                  <a:rPr lang="en-US" sz="2400" u="sng" dirty="0"/>
                  <a:t>relative to category 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u="sng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br>
                  <a:rPr lang="en-US" sz="240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520E03-3A04-4F7C-830A-EBF7DDB07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61" y="2228670"/>
                <a:ext cx="4631779" cy="6051144"/>
              </a:xfrm>
              <a:prstGeom prst="rect">
                <a:avLst/>
              </a:prstGeom>
              <a:blipFill>
                <a:blip r:embed="rId5"/>
                <a:stretch>
                  <a:fillRect l="-1974" t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75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277753" cy="983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Interpreting Gender Dummy Variable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9B87EC-A215-364D-AAF8-4E125E2AAE06}"/>
                  </a:ext>
                </a:extLst>
              </p:cNvPr>
              <p:cNvSpPr txBox="1"/>
              <p:nvPr/>
            </p:nvSpPr>
            <p:spPr>
              <a:xfrm>
                <a:off x="3809998" y="1933002"/>
                <a:ext cx="7243008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𝑓𝑒𝑚𝑎𝑙𝑒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𝑚𝑎𝑙𝑒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9B87EC-A215-364D-AAF8-4E125E2AA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8" y="1933002"/>
                <a:ext cx="7243008" cy="823815"/>
              </a:xfrm>
              <a:prstGeom prst="rect">
                <a:avLst/>
              </a:prstGeom>
              <a:blipFill>
                <a:blip r:embed="rId2"/>
                <a:stretch>
                  <a:fillRect l="-526" t="-224242" r="-877" b="-3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CC600-3D1C-2B42-A6FF-D9852DB15D83}"/>
                  </a:ext>
                </a:extLst>
              </p:cNvPr>
              <p:cNvSpPr/>
              <p:nvPr/>
            </p:nvSpPr>
            <p:spPr>
              <a:xfrm>
                <a:off x="772509" y="1859340"/>
                <a:ext cx="2252091" cy="2677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if female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if male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credit card </a:t>
                </a:r>
              </a:p>
              <a:p>
                <a:r>
                  <a:rPr lang="en-US" sz="2400" dirty="0"/>
                  <a:t>         balance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CC600-3D1C-2B42-A6FF-D9852DB15D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09" y="1859340"/>
                <a:ext cx="2252091" cy="2677656"/>
              </a:xfrm>
              <a:prstGeom prst="rect">
                <a:avLst/>
              </a:prstGeom>
              <a:blipFill>
                <a:blip r:embed="rId3"/>
                <a:stretch>
                  <a:fillRect t="-943" r="-2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126485E-05FD-0640-948B-053B7EE83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98" y="3712302"/>
            <a:ext cx="79375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5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Interpreting Binary/Dummy Coefficients With Movie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413A0F-B2A2-43CA-AF11-069DAA82C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62" y="1419225"/>
            <a:ext cx="8557073" cy="416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30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BUS 696: Class 4 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4610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 err="1">
                <a:latin typeface="Calibri" charset="0"/>
                <a:ea typeface="Calibri" charset="0"/>
                <a:cs typeface="Calibri" charset="0"/>
              </a:rPr>
              <a:t>Pset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 2 solutions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Problem Sets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Must submit code output (regression tables and plots) along with code for full credit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Must compile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</a:rPr>
              <a:t>Rmarkdown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 documents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Questions?</a:t>
            </a:r>
          </a:p>
          <a:p>
            <a:pPr>
              <a:lnSpc>
                <a:spcPct val="150000"/>
              </a:lnSpc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79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“Re-leveling” Base of Factor with relevel()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D590D3-EE23-4203-B4A8-5B2ADA1E6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69" y="1964309"/>
            <a:ext cx="94773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2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277753" cy="983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Nonlinear (Squared) Predictors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DAAF4E-CBB3-B946-A19B-7A3B391AD07C}"/>
                  </a:ext>
                </a:extLst>
              </p:cNvPr>
              <p:cNvSpPr txBox="1"/>
              <p:nvPr/>
            </p:nvSpPr>
            <p:spPr>
              <a:xfrm>
                <a:off x="773874" y="1300582"/>
                <a:ext cx="46299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𝑚𝑝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h𝑜𝑟𝑠𝑒𝑝𝑜𝑤𝑒𝑟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DAAF4E-CBB3-B946-A19B-7A3B391AD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74" y="1300582"/>
                <a:ext cx="4629985" cy="369332"/>
              </a:xfrm>
              <a:prstGeom prst="rect">
                <a:avLst/>
              </a:prstGeom>
              <a:blipFill>
                <a:blip r:embed="rId2"/>
                <a:stretch>
                  <a:fillRect l="-82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D79276D-717D-A84F-9DBD-15516CD0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970" y="1116229"/>
            <a:ext cx="5701894" cy="410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19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277753" cy="983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Nonlinear (Squared) Predictors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9B87EC-A215-364D-AAF8-4E125E2AAE06}"/>
                  </a:ext>
                </a:extLst>
              </p:cNvPr>
              <p:cNvSpPr txBox="1"/>
              <p:nvPr/>
            </p:nvSpPr>
            <p:spPr>
              <a:xfrm>
                <a:off x="773874" y="5188086"/>
                <a:ext cx="73294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𝑚𝑝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h𝑜𝑟𝑠𝑒𝑝𝑜𝑤𝑒𝑟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h𝑜𝑟𝑠𝑒𝑝𝑜𝑤𝑒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9B87EC-A215-364D-AAF8-4E125E2AA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74" y="5188086"/>
                <a:ext cx="7329442" cy="369332"/>
              </a:xfrm>
              <a:prstGeom prst="rect">
                <a:avLst/>
              </a:prstGeom>
              <a:blipFill>
                <a:blip r:embed="rId2"/>
                <a:stretch>
                  <a:fillRect l="-346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DAAF4E-CBB3-B946-A19B-7A3B391AD07C}"/>
                  </a:ext>
                </a:extLst>
              </p:cNvPr>
              <p:cNvSpPr txBox="1"/>
              <p:nvPr/>
            </p:nvSpPr>
            <p:spPr>
              <a:xfrm>
                <a:off x="773874" y="1300582"/>
                <a:ext cx="46299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𝑚𝑝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h𝑜𝑟𝑠𝑒𝑝𝑜𝑤𝑒𝑟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DAAF4E-CBB3-B946-A19B-7A3B391AD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74" y="1300582"/>
                <a:ext cx="4629985" cy="369332"/>
              </a:xfrm>
              <a:prstGeom prst="rect">
                <a:avLst/>
              </a:prstGeom>
              <a:blipFill>
                <a:blip r:embed="rId3"/>
                <a:stretch>
                  <a:fillRect l="-82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513A04E-1844-304C-A34E-9AC9141F0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350" y="1271752"/>
            <a:ext cx="5848591" cy="385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2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277753" cy="983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Nonlinear (Squared) Predictors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9B87EC-A215-364D-AAF8-4E125E2AAE06}"/>
                  </a:ext>
                </a:extLst>
              </p:cNvPr>
              <p:cNvSpPr txBox="1"/>
              <p:nvPr/>
            </p:nvSpPr>
            <p:spPr>
              <a:xfrm>
                <a:off x="600002" y="1455630"/>
                <a:ext cx="73294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𝑚𝑝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h𝑜𝑟𝑠𝑒𝑝𝑜𝑤𝑒𝑟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h𝑜𝑟𝑠𝑒𝑝𝑜𝑤𝑒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9B87EC-A215-364D-AAF8-4E125E2AA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02" y="1455630"/>
                <a:ext cx="7329442" cy="369332"/>
              </a:xfrm>
              <a:prstGeom prst="rect">
                <a:avLst/>
              </a:prstGeom>
              <a:blipFill>
                <a:blip r:embed="rId2"/>
                <a:stretch>
                  <a:fillRect l="-34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152AA51-441E-CF4A-965F-EF781DA34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34" y="2367997"/>
            <a:ext cx="8207814" cy="15370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E8AC5F9-0663-E54A-A9FC-F5A1CD79DB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4107299"/>
                  </p:ext>
                </p:extLst>
              </p:nvPr>
            </p:nvGraphicFramePr>
            <p:xfrm>
              <a:off x="592434" y="4329116"/>
              <a:ext cx="10277752" cy="15370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7212">
                      <a:extLst>
                        <a:ext uri="{9D8B030D-6E8A-4147-A177-3AD203B41FA5}">
                          <a16:colId xmlns:a16="http://schemas.microsoft.com/office/drawing/2014/main" val="2160526278"/>
                        </a:ext>
                      </a:extLst>
                    </a:gridCol>
                    <a:gridCol w="2560320">
                      <a:extLst>
                        <a:ext uri="{9D8B030D-6E8A-4147-A177-3AD203B41FA5}">
                          <a16:colId xmlns:a16="http://schemas.microsoft.com/office/drawing/2014/main" val="2746269743"/>
                        </a:ext>
                      </a:extLst>
                    </a:gridCol>
                    <a:gridCol w="5940220">
                      <a:extLst>
                        <a:ext uri="{9D8B030D-6E8A-4147-A177-3AD203B41FA5}">
                          <a16:colId xmlns:a16="http://schemas.microsoft.com/office/drawing/2014/main" val="4218583645"/>
                        </a:ext>
                      </a:extLst>
                    </a:gridCol>
                  </a:tblGrid>
                  <a:tr h="51234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𝐻𝑜𝑟𝑠𝑒𝑝𝑜𝑤𝑒</m:t>
                                </m:r>
                                <m:sSup>
                                  <m:s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/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𝐻𝑜𝑟𝑠𝑒𝑝𝑜𝑤𝑒</m:t>
                                </m:r>
                                <m:sSup>
                                  <m:s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𝒎𝒑𝒈</m:t>
                                  </m:r>
                                </m:e>
                              </m:acc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𝒉𝒐𝒓𝒔𝒆𝒑𝒐𝒘𝒆𝒓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𝒉𝒐𝒓𝒔𝒆𝒑𝒐𝒘𝒆</m:t>
                              </m:r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1285594676"/>
                      </a:ext>
                    </a:extLst>
                  </a:tr>
                  <a:tr h="5123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50</a:t>
                          </a: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dirty="0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e>
                                  <m:sup>
                                    <m:r>
                                      <a:rPr lang="en-US" sz="22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  <m:t>=2,500</m:t>
                                </m:r>
                              </m:oMath>
                            </m:oMathPara>
                          </a14:m>
                          <a:endParaRPr lang="en-US" sz="2200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56.9 + -0.466*50 + 0.00125*2,500 = 36.66696 </a:t>
                          </a:r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1806553154"/>
                      </a:ext>
                    </a:extLst>
                  </a:tr>
                  <a:tr h="5123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60</a:t>
                          </a: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dirty="0" smtClean="0"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e>
                                  <m:sup>
                                    <m:r>
                                      <a:rPr lang="en-US" sz="22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  <m:t>=3,600</m:t>
                                </m:r>
                              </m:oMath>
                            </m:oMathPara>
                          </a14:m>
                          <a:endParaRPr lang="en-US" sz="2200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/>
                            <a:t>56.9 + -0.466*60 + 0.00125*60^2 =33.35865</a:t>
                          </a:r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38715190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E8AC5F9-0663-E54A-A9FC-F5A1CD79DB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4107299"/>
                  </p:ext>
                </p:extLst>
              </p:nvPr>
            </p:nvGraphicFramePr>
            <p:xfrm>
              <a:off x="592434" y="4329116"/>
              <a:ext cx="10277752" cy="15370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7212">
                      <a:extLst>
                        <a:ext uri="{9D8B030D-6E8A-4147-A177-3AD203B41FA5}">
                          <a16:colId xmlns:a16="http://schemas.microsoft.com/office/drawing/2014/main" val="2160526278"/>
                        </a:ext>
                      </a:extLst>
                    </a:gridCol>
                    <a:gridCol w="2560320">
                      <a:extLst>
                        <a:ext uri="{9D8B030D-6E8A-4147-A177-3AD203B41FA5}">
                          <a16:colId xmlns:a16="http://schemas.microsoft.com/office/drawing/2014/main" val="2746269743"/>
                        </a:ext>
                      </a:extLst>
                    </a:gridCol>
                    <a:gridCol w="5940220">
                      <a:extLst>
                        <a:ext uri="{9D8B030D-6E8A-4147-A177-3AD203B41FA5}">
                          <a16:colId xmlns:a16="http://schemas.microsoft.com/office/drawing/2014/main" val="4218583645"/>
                        </a:ext>
                      </a:extLst>
                    </a:gridCol>
                  </a:tblGrid>
                  <a:tr h="5123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>
                          <a:blip r:embed="rId4"/>
                          <a:stretch>
                            <a:fillRect r="-480000" b="-221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>
                          <a:blip r:embed="rId4"/>
                          <a:stretch>
                            <a:fillRect l="-69307" r="-232673" b="-221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>
                          <a:blip r:embed="rId4"/>
                          <a:stretch>
                            <a:fillRect l="-73077" r="-427" b="-221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5594676"/>
                      </a:ext>
                    </a:extLst>
                  </a:tr>
                  <a:tr h="5123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50</a:t>
                          </a: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>
                          <a:blip r:embed="rId4"/>
                          <a:stretch>
                            <a:fillRect l="-69307" t="-102500" r="-232673" b="-12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56.9 + -0.466*50 + 0.00125*2,500 = 36.66696 </a:t>
                          </a:r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1806553154"/>
                      </a:ext>
                    </a:extLst>
                  </a:tr>
                  <a:tr h="5123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60</a:t>
                          </a: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>
                          <a:blip r:embed="rId4"/>
                          <a:stretch>
                            <a:fillRect l="-69307" t="-197561" r="-232673" b="-24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/>
                            <a:t>56.9 + -0.466*60 + 0.00125*60^2 =33.35865</a:t>
                          </a:r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387151907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7738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0"/>
            <a:ext cx="10277753" cy="983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Nonlinear (Squared) Predictors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E8AC5F9-0663-E54A-A9FC-F5A1CD79DB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2664268"/>
                  </p:ext>
                </p:extLst>
              </p:nvPr>
            </p:nvGraphicFramePr>
            <p:xfrm>
              <a:off x="603415" y="1232760"/>
              <a:ext cx="10277752" cy="2049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7212">
                      <a:extLst>
                        <a:ext uri="{9D8B030D-6E8A-4147-A177-3AD203B41FA5}">
                          <a16:colId xmlns:a16="http://schemas.microsoft.com/office/drawing/2014/main" val="2160526278"/>
                        </a:ext>
                      </a:extLst>
                    </a:gridCol>
                    <a:gridCol w="2560320">
                      <a:extLst>
                        <a:ext uri="{9D8B030D-6E8A-4147-A177-3AD203B41FA5}">
                          <a16:colId xmlns:a16="http://schemas.microsoft.com/office/drawing/2014/main" val="2746269743"/>
                        </a:ext>
                      </a:extLst>
                    </a:gridCol>
                    <a:gridCol w="5940220">
                      <a:extLst>
                        <a:ext uri="{9D8B030D-6E8A-4147-A177-3AD203B41FA5}">
                          <a16:colId xmlns:a16="http://schemas.microsoft.com/office/drawing/2014/main" val="4218583645"/>
                        </a:ext>
                      </a:extLst>
                    </a:gridCol>
                  </a:tblGrid>
                  <a:tr h="51234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𝐻𝑜𝑟𝑠𝑒𝑝𝑜𝑤𝑒</m:t>
                                </m:r>
                                <m:sSup>
                                  <m:s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/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𝐻𝑜𝑟𝑠𝑒𝑝𝑜𝑤𝑒</m:t>
                                </m:r>
                                <m:sSup>
                                  <m:s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𝒎𝒑𝒈</m:t>
                                  </m:r>
                                </m:e>
                              </m:acc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𝒉𝒐𝒓𝒔𝒆𝒑𝒐𝒘𝒆𝒓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𝒉𝒐𝒓𝒔𝒆𝒑𝒐𝒘𝒆</m:t>
                              </m:r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1285594676"/>
                      </a:ext>
                    </a:extLst>
                  </a:tr>
                  <a:tr h="5123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50</a:t>
                          </a: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dirty="0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e>
                                  <m:sup>
                                    <m:r>
                                      <a:rPr lang="en-US" sz="22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  <m:t>=2,500</m:t>
                                </m:r>
                              </m:oMath>
                            </m:oMathPara>
                          </a14:m>
                          <a:endParaRPr lang="en-US" sz="2200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56.9 + -0.466*50 + 0.00125*50^2 = 36.66696 </a:t>
                          </a:r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1806553154"/>
                      </a:ext>
                    </a:extLst>
                  </a:tr>
                  <a:tr h="5123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60</a:t>
                          </a: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dirty="0" smtClean="0"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e>
                                  <m:sup>
                                    <m:r>
                                      <a:rPr lang="en-US" sz="22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  <m:t>=3,600</m:t>
                                </m:r>
                              </m:oMath>
                            </m:oMathPara>
                          </a14:m>
                          <a:endParaRPr lang="en-US" sz="2200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/>
                            <a:t>56.9 + -0.466*60 + 0.00125*60^2 =33.35865</a:t>
                          </a:r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3871519079"/>
                      </a:ext>
                    </a:extLst>
                  </a:tr>
                  <a:tr h="512348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37630687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E8AC5F9-0663-E54A-A9FC-F5A1CD79DB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2664268"/>
                  </p:ext>
                </p:extLst>
              </p:nvPr>
            </p:nvGraphicFramePr>
            <p:xfrm>
              <a:off x="603415" y="1232760"/>
              <a:ext cx="10277752" cy="2049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7212">
                      <a:extLst>
                        <a:ext uri="{9D8B030D-6E8A-4147-A177-3AD203B41FA5}">
                          <a16:colId xmlns:a16="http://schemas.microsoft.com/office/drawing/2014/main" val="2160526278"/>
                        </a:ext>
                      </a:extLst>
                    </a:gridCol>
                    <a:gridCol w="2560320">
                      <a:extLst>
                        <a:ext uri="{9D8B030D-6E8A-4147-A177-3AD203B41FA5}">
                          <a16:colId xmlns:a16="http://schemas.microsoft.com/office/drawing/2014/main" val="2746269743"/>
                        </a:ext>
                      </a:extLst>
                    </a:gridCol>
                    <a:gridCol w="5940220">
                      <a:extLst>
                        <a:ext uri="{9D8B030D-6E8A-4147-A177-3AD203B41FA5}">
                          <a16:colId xmlns:a16="http://schemas.microsoft.com/office/drawing/2014/main" val="4218583645"/>
                        </a:ext>
                      </a:extLst>
                    </a:gridCol>
                  </a:tblGrid>
                  <a:tr h="5123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>
                          <a:blip r:embed="rId2"/>
                          <a:stretch>
                            <a:fillRect l="-714" t="-2439" r="-480000" b="-295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>
                          <a:blip r:embed="rId2"/>
                          <a:stretch>
                            <a:fillRect l="-69802" t="-2439" r="-232673" b="-295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>
                          <a:blip r:embed="rId2"/>
                          <a:stretch>
                            <a:fillRect l="-73291" t="-2439" r="-427" b="-295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5594676"/>
                      </a:ext>
                    </a:extLst>
                  </a:tr>
                  <a:tr h="5123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50</a:t>
                          </a: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>
                          <a:blip r:embed="rId2"/>
                          <a:stretch>
                            <a:fillRect l="-69802" t="-105000" r="-232673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56.9 + -0.466*50 + 0.00125*50^2 = 36.66696 </a:t>
                          </a:r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1806553154"/>
                      </a:ext>
                    </a:extLst>
                  </a:tr>
                  <a:tr h="5123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60</a:t>
                          </a: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>
                          <a:blip r:embed="rId2"/>
                          <a:stretch>
                            <a:fillRect l="-69802" t="-200000" r="-232673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/>
                            <a:t>56.9 + -0.466*60 + 0.00125*60^2 =33.35865</a:t>
                          </a:r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3871519079"/>
                      </a:ext>
                    </a:extLst>
                  </a:tr>
                  <a:tr h="512348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376306871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690BCF0-8784-074E-AB65-77EB59569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495" y="3104175"/>
            <a:ext cx="6873010" cy="375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4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5977" y="125081"/>
            <a:ext cx="10103352" cy="1231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solidFill>
                  <a:schemeClr val="accent1"/>
                </a:solidFill>
              </a:rPr>
              <a:t>Squared X Terms (Feature Selection)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C15E97-2E53-4EF7-AC90-F6438F857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7" y="1356101"/>
            <a:ext cx="855345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53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5977" y="125081"/>
            <a:ext cx="10103352" cy="1231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solidFill>
                  <a:schemeClr val="accent1"/>
                </a:solidFill>
              </a:rPr>
              <a:t>Interpreting Squared X Terms Using Margins Package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E08EC-469A-40F2-9920-AEE89AB1E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380" y="1431642"/>
            <a:ext cx="6256229" cy="50240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7131B-A9E9-442B-8294-DF6305FB0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16" y="1901772"/>
            <a:ext cx="4832564" cy="1073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14905F-547F-4AFE-BE7A-D970BA141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16" y="3300492"/>
            <a:ext cx="4169930" cy="23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1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0"/>
            <a:ext cx="10277753" cy="983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Generating Model Predictions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1C795-E36C-3546-B89F-EF893285D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4" y="1639863"/>
            <a:ext cx="4758391" cy="1159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BF8D68-85C7-5645-BFE7-895BC25D1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3" y="3455395"/>
            <a:ext cx="7389313" cy="236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07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98A48A-E10C-EC48-BC44-55B43781F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139" y="5387360"/>
            <a:ext cx="6324600" cy="1206500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21475" y="0"/>
            <a:ext cx="10277753" cy="983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Predicted True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35737-4D59-3B41-A7F7-1B180418B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14" y="1094252"/>
            <a:ext cx="7589112" cy="465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57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0"/>
            <a:ext cx="10277753" cy="983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Residuals: mod1$residuals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655CD9F-1D7C-7546-A36E-EF27D050F1B8}"/>
                  </a:ext>
                </a:extLst>
              </p:cNvPr>
              <p:cNvSpPr/>
              <p:nvPr/>
            </p:nvSpPr>
            <p:spPr>
              <a:xfrm>
                <a:off x="621475" y="1268497"/>
                <a:ext cx="17839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655CD9F-1D7C-7546-A36E-EF27D050F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1268497"/>
                <a:ext cx="1783950" cy="461665"/>
              </a:xfrm>
              <a:prstGeom prst="rect">
                <a:avLst/>
              </a:prstGeom>
              <a:blipFill>
                <a:blip r:embed="rId2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79FC128-2187-9E4A-AC7E-EA00FCF2E889}"/>
                  </a:ext>
                </a:extLst>
              </p:cNvPr>
              <p:cNvSpPr/>
              <p:nvPr/>
            </p:nvSpPr>
            <p:spPr>
              <a:xfrm>
                <a:off x="523001" y="2014721"/>
                <a:ext cx="72481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h𝑜𝑟𝑠𝑒𝑝𝑜𝑤𝑒𝑟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h𝑜𝑟𝑠𝑒𝑝𝑜𝑤𝑒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79FC128-2187-9E4A-AC7E-EA00FCF2E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01" y="2014721"/>
                <a:ext cx="7248138" cy="461665"/>
              </a:xfrm>
              <a:prstGeom prst="rect">
                <a:avLst/>
              </a:prstGeom>
              <a:blipFill>
                <a:blip r:embed="rId3"/>
                <a:stretch>
                  <a:fillRect t="-2703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2165F1A-ED13-7F49-A462-61EA9E75F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46" y="3236546"/>
            <a:ext cx="4323688" cy="243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8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BUS 696: Class 4 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451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Everything Correlates: </a:t>
            </a:r>
            <a:r>
              <a:rPr lang="en-US" dirty="0">
                <a:hlinkClick r:id="rId2"/>
              </a:rPr>
              <a:t>https://twitter.com/businessinsider/status/1173794704506400773?s=20</a:t>
            </a:r>
            <a:endParaRPr lang="en-US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HBR AI Article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Transforming X and Y variables (Feature Transformation)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Dummy Variable Interpretation (Qualitative Predictors)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Interpreting and Generating Nonlinearity in X variables (Squared Terms)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Generating Predictions and Residuals from Fitted Models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Potential Problems (Regression Diagnostics)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55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137540"/>
            <a:ext cx="10064606" cy="1300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In Class Exercise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520E03-3A04-4F7C-830A-EBF7DDB07A98}"/>
              </a:ext>
            </a:extLst>
          </p:cNvPr>
          <p:cNvSpPr txBox="1"/>
          <p:nvPr/>
        </p:nvSpPr>
        <p:spPr>
          <a:xfrm>
            <a:off x="694933" y="1159149"/>
            <a:ext cx="484861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dirty="0"/>
              <a:t>1. Install the ‘ISLR’ package and load the ‘Auto’ dataset (data(Auto)) </a:t>
            </a:r>
          </a:p>
          <a:p>
            <a:r>
              <a:rPr lang="en-US" sz="2400" dirty="0"/>
              <a:t>2. Build your favorite model predicting mpg</a:t>
            </a:r>
          </a:p>
          <a:p>
            <a:r>
              <a:rPr lang="en-US" sz="2400" dirty="0"/>
              <a:t>3. Feel free to transform variables as you so desire</a:t>
            </a:r>
          </a:p>
          <a:p>
            <a:r>
              <a:rPr lang="en-US" sz="2400" dirty="0"/>
              <a:t>4. Produce various predicted/true plots (add your name as a title) and we can compare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4E1027-F3C4-4083-902A-57FD327A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452" y="933649"/>
            <a:ext cx="4536052" cy="551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62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0"/>
            <a:ext cx="10277753" cy="983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Plot of Residuals Against Fitted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63592-4341-A24C-AC6F-FF50D4265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73" y="983938"/>
            <a:ext cx="8119180" cy="5166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70594D-D596-0B4B-9230-E2FB458CE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325" y="6208328"/>
            <a:ext cx="61849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86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Potential Problems with Regressions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1475" y="1414129"/>
            <a:ext cx="10515600" cy="5307345"/>
          </a:xfrm>
        </p:spPr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Non-linearity of </a:t>
            </a:r>
            <a:r>
              <a:rPr lang="en-US" sz="3200" dirty="0" err="1"/>
              <a:t>Xs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Non-constant variance of error term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Correlation of error terms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Outliers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High-leverage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Collinearity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Correlation vs Causation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730" y="1261073"/>
            <a:ext cx="4129911" cy="509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31985" y="170898"/>
            <a:ext cx="10296210" cy="1226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Heteroskedasticity: non-constant variance of errors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199" y="1979844"/>
            <a:ext cx="3938459" cy="37941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765" y="1225933"/>
            <a:ext cx="5320897" cy="531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7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34</a:t>
            </a:fld>
            <a:endParaRPr lang="en-US"/>
          </a:p>
        </p:txBody>
      </p:sp>
      <p:pic>
        <p:nvPicPr>
          <p:cNvPr id="1026" name="Picture 2" descr="https://i.imgflip.com/2hs5s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55" y="338292"/>
            <a:ext cx="6200620" cy="620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054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31985" y="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Do We Have Constant Error Variance?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02F0E-7BF6-6F49-B894-548466575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154" y="1126316"/>
            <a:ext cx="8119180" cy="516675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F5D475-344E-BB42-8EEA-885E0CF67F8C}"/>
              </a:ext>
            </a:extLst>
          </p:cNvPr>
          <p:cNvCxnSpPr>
            <a:cxnSpLocks/>
          </p:cNvCxnSpPr>
          <p:nvPr/>
        </p:nvCxnSpPr>
        <p:spPr>
          <a:xfrm>
            <a:off x="3066757" y="2912012"/>
            <a:ext cx="0" cy="984739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4203C2-7DF3-BF49-859B-804EDF5BACAA}"/>
              </a:ext>
            </a:extLst>
          </p:cNvPr>
          <p:cNvCxnSpPr>
            <a:cxnSpLocks/>
          </p:cNvCxnSpPr>
          <p:nvPr/>
        </p:nvCxnSpPr>
        <p:spPr>
          <a:xfrm>
            <a:off x="7115908" y="1814732"/>
            <a:ext cx="0" cy="309489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33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288" y="1126316"/>
            <a:ext cx="6892259" cy="5513807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1115541" y="217877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Correlation of Error Terms: Property of Time Series. Don’t worry about this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07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31984" y="0"/>
            <a:ext cx="10198925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Outliers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BC8173-A0D1-1A45-8260-0A19EC8E8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84" y="1280550"/>
            <a:ext cx="7884890" cy="14485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D8F06-26BD-9241-B332-1DDB44421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83" y="3428999"/>
            <a:ext cx="10850429" cy="144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2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261747-D16E-5D43-81DC-68C9DB5E4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2255673"/>
            <a:ext cx="5980747" cy="3364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A841E1-5D08-D74C-A77F-41CD4BB98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51" y="2115320"/>
            <a:ext cx="5221458" cy="39160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A1E38E-BB4E-AE42-84B9-061C80463110}"/>
              </a:ext>
            </a:extLst>
          </p:cNvPr>
          <p:cNvSpPr/>
          <p:nvPr/>
        </p:nvSpPr>
        <p:spPr>
          <a:xfrm>
            <a:off x="1690911" y="501347"/>
            <a:ext cx="282942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Ford </a:t>
            </a:r>
          </a:p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Maverick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3CCF53-061F-E842-9056-318AA99F2DE4}"/>
              </a:ext>
            </a:extLst>
          </p:cNvPr>
          <p:cNvSpPr/>
          <p:nvPr/>
        </p:nvSpPr>
        <p:spPr>
          <a:xfrm>
            <a:off x="6750773" y="360994"/>
            <a:ext cx="485421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Datsun (Nissan) 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280ZX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CD02F3-8A2F-FA4C-A6DA-9A37B3574EEF}"/>
              </a:ext>
            </a:extLst>
          </p:cNvPr>
          <p:cNvSpPr/>
          <p:nvPr/>
        </p:nvSpPr>
        <p:spPr>
          <a:xfrm>
            <a:off x="2361283" y="5433020"/>
            <a:ext cx="6991146" cy="92333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Why are these outliers?</a:t>
            </a:r>
          </a:p>
        </p:txBody>
      </p:sp>
    </p:spTree>
    <p:extLst>
      <p:ext uri="{BB962C8B-B14F-4D97-AF65-F5344CB8AC3E}">
        <p14:creationId xmlns:p14="http://schemas.microsoft.com/office/powerpoint/2010/main" val="1338122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163283"/>
            <a:ext cx="10198925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High Leverage Points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74986" y="3228135"/>
                <a:ext cx="3815532" cy="979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is-I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5"/>
                                    </m:rPr>
                                    <a:rPr lang="en-US" sz="2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5"/>
                                </m:rPr>
                                <a:rPr lang="en-US" sz="2800" b="0" i="1" smtClean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86" y="3228135"/>
                <a:ext cx="3815532" cy="979435"/>
              </a:xfrm>
              <a:prstGeom prst="rect">
                <a:avLst/>
              </a:prstGeom>
              <a:blipFill>
                <a:blip r:embed="rId2"/>
                <a:stretch>
                  <a:fillRect l="-1661" t="-20513" r="-332" b="-10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74986" y="4715015"/>
                <a:ext cx="1832361" cy="8547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6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600" b="0" i="1" smtClean="0">
                              <a:latin typeface="Cambria Math" charset="0"/>
                            </a:rPr>
                            <m:t>,1</m:t>
                          </m:r>
                        </m:e>
                      </m:d>
                      <m:r>
                        <a:rPr lang="en-US" sz="26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86" y="4715015"/>
                <a:ext cx="1832361" cy="854786"/>
              </a:xfrm>
              <a:prstGeom prst="rect">
                <a:avLst/>
              </a:prstGeom>
              <a:blipFill>
                <a:blip r:embed="rId3"/>
                <a:stretch>
                  <a:fillRect r="-1379"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38200" y="6077247"/>
                <a:ext cx="31323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𝐴𝑣𝑒𝑟𝑎𝑔𝑒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+1)/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077247"/>
                <a:ext cx="3132332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2FD6FF3-7C4A-4A47-B87C-5B5FD50B9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75" y="1414130"/>
            <a:ext cx="10492002" cy="1126316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3200" u="sng" dirty="0"/>
              <a:t>Leverage (aka hat value) of observation </a:t>
            </a:r>
            <a:r>
              <a:rPr lang="en-US" sz="3200" i="1" u="sng" dirty="0" err="1"/>
              <a:t>i</a:t>
            </a:r>
            <a:r>
              <a:rPr lang="en-US" sz="3200" dirty="0"/>
              <a:t>: how much would all our predictions change if we exclude observation </a:t>
            </a:r>
            <a:r>
              <a:rPr lang="en-US" sz="3200" i="1" dirty="0"/>
              <a:t>I</a:t>
            </a:r>
          </a:p>
          <a:p>
            <a:pPr marL="0" indent="0">
              <a:buNone/>
            </a:pPr>
            <a:endParaRPr lang="en-US" sz="3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BA54294-CF9D-C34E-A633-75AD79FE01AD}"/>
                  </a:ext>
                </a:extLst>
              </p:cNvPr>
              <p:cNvSpPr/>
              <p:nvPr/>
            </p:nvSpPr>
            <p:spPr>
              <a:xfrm>
                <a:off x="6585303" y="3290459"/>
                <a:ext cx="5119478" cy="892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., 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𝑗𝑒𝑓𝑓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𝑏𝑒𝑧𝑜𝑠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𝑤𝑒𝑎𝑙𝑡h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BA54294-CF9D-C34E-A633-75AD79FE0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303" y="3290459"/>
                <a:ext cx="5119478" cy="892552"/>
              </a:xfrm>
              <a:prstGeom prst="rect">
                <a:avLst/>
              </a:prstGeom>
              <a:blipFill>
                <a:blip r:embed="rId5"/>
                <a:stretch>
                  <a:fillRect r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C1B7E87-27F8-EE4F-93A1-77E519B3F08F}"/>
                  </a:ext>
                </a:extLst>
              </p:cNvPr>
              <p:cNvSpPr/>
              <p:nvPr/>
            </p:nvSpPr>
            <p:spPr>
              <a:xfrm>
                <a:off x="6585303" y="4627092"/>
                <a:ext cx="5274521" cy="10145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𝑏𝑖𝑙𝑙𝑔𝑎𝑡𝑒𝑠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114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−100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is-I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5"/>
                                    </m:rPr>
                                    <a:rPr lang="en-US" sz="2400" i="1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C1B7E87-27F8-EE4F-93A1-77E519B3F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303" y="4627092"/>
                <a:ext cx="5274521" cy="1014508"/>
              </a:xfrm>
              <a:prstGeom prst="rect">
                <a:avLst/>
              </a:prstGeom>
              <a:blipFill>
                <a:blip r:embed="rId6"/>
                <a:stretch>
                  <a:fillRect t="-8642" b="-82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55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14079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Everything Correlates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C049ED-FA5B-4639-A3EB-A88325C107B9}"/>
              </a:ext>
            </a:extLst>
          </p:cNvPr>
          <p:cNvSpPr/>
          <p:nvPr/>
        </p:nvSpPr>
        <p:spPr>
          <a:xfrm>
            <a:off x="1692728" y="5706701"/>
            <a:ext cx="8398329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hlinkClick r:id="rId2"/>
              </a:rPr>
              <a:t>https://twitter.com/businessinsider/status/1173794704506400773?s=20</a:t>
            </a: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515AB5-A7D6-4A48-9236-A6B2681EE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786" y="1414130"/>
            <a:ext cx="4146096" cy="399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5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D29E3-13B7-B143-A511-1DC3DC981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45" y="1513254"/>
            <a:ext cx="6987987" cy="86418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53F89A8-774D-F040-882C-FD083B3A6660}"/>
              </a:ext>
            </a:extLst>
          </p:cNvPr>
          <p:cNvSpPr txBox="1">
            <a:spLocks/>
          </p:cNvSpPr>
          <p:nvPr/>
        </p:nvSpPr>
        <p:spPr>
          <a:xfrm>
            <a:off x="621475" y="163283"/>
            <a:ext cx="10198925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High Leverage Points in Auto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679532-0658-A84C-8F57-2DE93F521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3145204"/>
            <a:ext cx="10439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65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3F89A8-774D-F040-882C-FD083B3A6660}"/>
              </a:ext>
            </a:extLst>
          </p:cNvPr>
          <p:cNvSpPr txBox="1">
            <a:spLocks/>
          </p:cNvSpPr>
          <p:nvPr/>
        </p:nvSpPr>
        <p:spPr>
          <a:xfrm>
            <a:off x="621475" y="163283"/>
            <a:ext cx="10198925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Plotting High Leverage Points Using plot(mod)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A54AB1-6D02-EB4E-B80B-ED5380406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831" y="1289599"/>
            <a:ext cx="64262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03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31984" y="0"/>
            <a:ext cx="10198925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Collinearity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407" y="782800"/>
            <a:ext cx="8422290" cy="592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9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31984" y="0"/>
            <a:ext cx="10198925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Impact of collinearity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74" y="1126316"/>
            <a:ext cx="9594935" cy="424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23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31984" y="0"/>
            <a:ext cx="10198925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Testing for collinearity: VIF (</a:t>
            </a:r>
            <a:r>
              <a:rPr lang="en-US" dirty="0" err="1">
                <a:solidFill>
                  <a:schemeClr val="accent1"/>
                </a:solidFill>
              </a:rPr>
              <a:t>olsrr</a:t>
            </a:r>
            <a:r>
              <a:rPr lang="en-US" dirty="0">
                <a:solidFill>
                  <a:schemeClr val="accent1"/>
                </a:solidFill>
              </a:rPr>
              <a:t> package)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27763" y="1523214"/>
                <a:ext cx="3091231" cy="8092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latin typeface="Cambria Math" charset="0"/>
                      </a:rPr>
                      <m:t>VIF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dirty="0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800" b="0" i="1" dirty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dirty="0" smtClean="0">
                            <a:latin typeface="Cambria Math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800" b="0" i="1" dirty="0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63" y="1523214"/>
                <a:ext cx="3091231" cy="809261"/>
              </a:xfrm>
              <a:prstGeom prst="rect">
                <a:avLst/>
              </a:prstGeom>
              <a:blipFill>
                <a:blip r:embed="rId2"/>
                <a:stretch>
                  <a:fillRect l="-3673" t="-4688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68F0BD-EEFF-9845-A8B3-B52398121A91}"/>
                  </a:ext>
                </a:extLst>
              </p:cNvPr>
              <p:cNvSpPr/>
              <p:nvPr/>
            </p:nvSpPr>
            <p:spPr>
              <a:xfrm>
                <a:off x="5094310" y="1513050"/>
                <a:ext cx="4273559" cy="9380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charset="0"/>
                          </a:rPr>
                          <m:t>𝑅</m:t>
                        </m:r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 dirty="0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i="1" dirty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 dirty="0"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en-US" sz="2400" i="1" dirty="0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 is the R^2 on all other predictors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68F0BD-EEFF-9845-A8B3-B52398121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310" y="1513050"/>
                <a:ext cx="4273559" cy="938077"/>
              </a:xfrm>
              <a:prstGeom prst="rect">
                <a:avLst/>
              </a:prstGeom>
              <a:blipFill>
                <a:blip r:embed="rId3"/>
                <a:stretch>
                  <a:fillRect l="-2071" t="-1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E52D7E6-7161-0140-B7F9-9D4738D82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63" y="3116775"/>
            <a:ext cx="5474644" cy="25806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CBD45C6-58FA-A54D-A371-559DFF20BA11}"/>
              </a:ext>
            </a:extLst>
          </p:cNvPr>
          <p:cNvSpPr/>
          <p:nvPr/>
        </p:nvSpPr>
        <p:spPr>
          <a:xfrm>
            <a:off x="7231089" y="3447249"/>
            <a:ext cx="42735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VIF &gt; 5 or 10 indicates problematic level of multicollinearity</a:t>
            </a:r>
          </a:p>
        </p:txBody>
      </p:sp>
    </p:spTree>
    <p:extLst>
      <p:ext uri="{BB962C8B-B14F-4D97-AF65-F5344CB8AC3E}">
        <p14:creationId xmlns:p14="http://schemas.microsoft.com/office/powerpoint/2010/main" val="214049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Spurious Relationship?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7733"/>
            <a:ext cx="12192000" cy="48064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0664" y="6121605"/>
            <a:ext cx="5520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www.tylervigen.com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/spurious-correlations</a:t>
            </a:r>
          </a:p>
        </p:txBody>
      </p:sp>
    </p:spTree>
    <p:extLst>
      <p:ext uri="{BB962C8B-B14F-4D97-AF65-F5344CB8AC3E}">
        <p14:creationId xmlns:p14="http://schemas.microsoft.com/office/powerpoint/2010/main" val="2762894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Spurious Relationship?</a:t>
            </a:r>
          </a:p>
        </p:txBody>
      </p:sp>
      <p:sp>
        <p:nvSpPr>
          <p:cNvPr id="5" name="Rectangle 4"/>
          <p:cNvSpPr/>
          <p:nvPr/>
        </p:nvSpPr>
        <p:spPr>
          <a:xfrm>
            <a:off x="290664" y="6121605"/>
            <a:ext cx="5520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www.tylervigen.com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/spurious-correlations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400"/>
            <a:ext cx="12192000" cy="48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8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BF4E6-C8C9-4AB6-9CA5-E1425B073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995" y="499836"/>
            <a:ext cx="8250010" cy="608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74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2C0C60-CABA-4539-9A26-5F7FB819E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838" y="0"/>
            <a:ext cx="5468242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36A8F1-ECC3-4CCC-A304-4F6907FBB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00" y="0"/>
            <a:ext cx="5670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27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Interpreting Regression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A45464-0B41-9B42-8B7A-BA94C089C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131" y="1414130"/>
            <a:ext cx="67564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88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5977" y="125081"/>
            <a:ext cx="10103352" cy="1231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solidFill>
                  <a:schemeClr val="accent1"/>
                </a:solidFill>
              </a:rPr>
              <a:t>Transforming X Variables: (Feature Selection)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8B0E7-9CD1-484C-A851-3534D6B29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85" y="1494375"/>
            <a:ext cx="7058025" cy="4086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154686-CE51-498A-9E82-F0C045465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575" y="1494375"/>
            <a:ext cx="3752850" cy="2552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8D8F8A-01CF-4421-9679-5B4876A73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525" y="4220625"/>
            <a:ext cx="339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3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5977" y="125081"/>
            <a:ext cx="10103352" cy="1231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solidFill>
                  <a:schemeClr val="accent1"/>
                </a:solidFill>
              </a:rPr>
              <a:t>Log Budget VS Budget?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5E3018-BAEC-4B5C-8A02-146C02971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6" r="7834"/>
          <a:stretch/>
        </p:blipFill>
        <p:spPr>
          <a:xfrm>
            <a:off x="605977" y="1859797"/>
            <a:ext cx="6376009" cy="34406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971C56-03CA-4A77-AFE1-AE792CF08B7A}"/>
              </a:ext>
            </a:extLst>
          </p:cNvPr>
          <p:cNvSpPr txBox="1"/>
          <p:nvPr/>
        </p:nvSpPr>
        <p:spPr>
          <a:xfrm>
            <a:off x="7144230" y="1755972"/>
            <a:ext cx="463177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 Which Variable to Use??!</a:t>
            </a:r>
          </a:p>
          <a:p>
            <a:endParaRPr lang="en-US" sz="2400" b="1" dirty="0"/>
          </a:p>
          <a:p>
            <a:r>
              <a:rPr lang="en-US" sz="2400" b="1" dirty="0"/>
              <a:t>Factors to Consider</a:t>
            </a:r>
          </a:p>
          <a:p>
            <a:pPr marL="342900" indent="-342900">
              <a:buAutoNum type="arabicPeriod"/>
            </a:pPr>
            <a:r>
              <a:rPr lang="en-US" sz="2400" dirty="0"/>
              <a:t>Adjusted R-Squared (higher better)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Out of sample error (in test set)</a:t>
            </a:r>
          </a:p>
          <a:p>
            <a:pPr marL="342900" indent="-342900">
              <a:buAutoNum type="arabicPeriod"/>
            </a:pPr>
            <a:r>
              <a:rPr lang="en-US" sz="2400" dirty="0" err="1"/>
              <a:t>Intrepretability</a:t>
            </a:r>
            <a:r>
              <a:rPr lang="en-US" sz="2400" dirty="0"/>
              <a:t> of Variable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br>
              <a:rPr lang="en-US" sz="2400" dirty="0"/>
            </a:b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5344EF-9BF7-4F72-AEB8-1B6B6A553170}"/>
                  </a:ext>
                </a:extLst>
              </p:cNvPr>
              <p:cNvSpPr txBox="1"/>
              <p:nvPr/>
            </p:nvSpPr>
            <p:spPr>
              <a:xfrm>
                <a:off x="7271957" y="3656360"/>
                <a:ext cx="4314066" cy="1031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𝑎𝑑𝑗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200" b="0" i="1" smtClean="0">
                          <a:latin typeface="Cambria Math" charset="0"/>
                        </a:rPr>
                        <m:t>=1−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  <a:p>
                <a:r>
                  <a:rPr lang="en-US" sz="2200" dirty="0"/>
                  <a:t>P = number of variables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5344EF-9BF7-4F72-AEB8-1B6B6A553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957" y="3656360"/>
                <a:ext cx="4314066" cy="1031629"/>
              </a:xfrm>
              <a:prstGeom prst="rect">
                <a:avLst/>
              </a:prstGeom>
              <a:blipFill>
                <a:blip r:embed="rId3"/>
                <a:stretch>
                  <a:fillRect l="-395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456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7867</TotalTime>
  <Words>1242</Words>
  <Application>Microsoft Office PowerPoint</Application>
  <PresentationFormat>Widescreen</PresentationFormat>
  <Paragraphs>319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Times</vt:lpstr>
      <vt:lpstr>Office Theme</vt:lpstr>
      <vt:lpstr>Class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Chapman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Bad Data Visualizations: Hall of Shame</dc:title>
  <dc:creator>Hersh, Jonathan</dc:creator>
  <cp:lastModifiedBy>Hersh, Jonathan</cp:lastModifiedBy>
  <cp:revision>230</cp:revision>
  <dcterms:created xsi:type="dcterms:W3CDTF">2017-09-18T21:16:23Z</dcterms:created>
  <dcterms:modified xsi:type="dcterms:W3CDTF">2019-09-18T01:53:10Z</dcterms:modified>
</cp:coreProperties>
</file>